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75" r:id="rId8"/>
    <p:sldId id="280" r:id="rId9"/>
    <p:sldId id="260" r:id="rId10"/>
    <p:sldId id="276" r:id="rId11"/>
    <p:sldId id="271" r:id="rId12"/>
    <p:sldId id="270" r:id="rId13"/>
    <p:sldId id="261" r:id="rId14"/>
    <p:sldId id="277" r:id="rId15"/>
    <p:sldId id="278" r:id="rId16"/>
    <p:sldId id="281" r:id="rId17"/>
    <p:sldId id="279" r:id="rId18"/>
    <p:sldId id="26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FF0100"/>
    <a:srgbClr val="FFA508"/>
    <a:srgbClr val="FF5D04"/>
    <a:srgbClr val="099FDA"/>
    <a:srgbClr val="022179"/>
    <a:srgbClr val="2B2A7A"/>
    <a:srgbClr val="005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62"/>
    <p:restoredTop sz="96174"/>
  </p:normalViewPr>
  <p:slideViewPr>
    <p:cSldViewPr snapToGrid="0">
      <p:cViewPr varScale="1">
        <p:scale>
          <a:sx n="109" d="100"/>
          <a:sy n="109" d="100"/>
        </p:scale>
        <p:origin x="12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81580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https://youtu.be/dL5W5-gvlBE</a:t>
            </a:r>
          </a:p>
        </p:txBody>
      </p:sp>
      <p:sp>
        <p:nvSpPr>
          <p:cNvPr id="4" name="Slide Number Placeholder 3"/>
          <p:cNvSpPr>
            <a:spLocks noGrp="1"/>
          </p:cNvSpPr>
          <p:nvPr>
            <p:ph type="sldNum" sz="quarter" idx="5"/>
          </p:nvPr>
        </p:nvSpPr>
        <p:spPr/>
        <p:txBody>
          <a:bodyPr/>
          <a:lstStyle/>
          <a:p>
            <a:fld id="{2C8B17B9-1356-4741-9359-C59C2FE694AA}" type="slidenum">
              <a:rPr lang="en-US" smtClean="0"/>
              <a:t>9</a:t>
            </a:fld>
            <a:endParaRPr lang="en-US"/>
          </a:p>
        </p:txBody>
      </p:sp>
    </p:spTree>
    <p:extLst>
      <p:ext uri="{BB962C8B-B14F-4D97-AF65-F5344CB8AC3E}">
        <p14:creationId xmlns:p14="http://schemas.microsoft.com/office/powerpoint/2010/main" val="40167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3.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29.svg"/><Relationship Id="rId2" Type="http://schemas.openxmlformats.org/officeDocument/2006/relationships/slideLayout" Target="../slideLayouts/slideLayout2.xml"/><Relationship Id="rId1" Type="http://schemas.openxmlformats.org/officeDocument/2006/relationships/video" Target="https://www.youtube.com/embed/dL5W5-gvlBE?feature=oembed"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CC8389-1E32-C843-41DE-62A82D4918A2}"/>
              </a:ext>
            </a:extLst>
          </p:cNvPr>
          <p:cNvPicPr>
            <a:picLocks noChangeAspect="1"/>
          </p:cNvPicPr>
          <p:nvPr/>
        </p:nvPicPr>
        <p:blipFill>
          <a:blip r:embed="rId3">
            <a:alphaModFix/>
          </a:blip>
          <a:stretch>
            <a:fillRect/>
          </a:stretch>
        </p:blipFill>
        <p:spPr>
          <a:xfrm>
            <a:off x="5334000" y="0"/>
            <a:ext cx="6858000" cy="6858000"/>
          </a:xfrm>
          <a:prstGeom prst="rect">
            <a:avLst/>
          </a:prstGeom>
        </p:spPr>
      </p:pic>
      <p:sp>
        <p:nvSpPr>
          <p:cNvPr id="5" name="Rectangle 4">
            <a:extLst>
              <a:ext uri="{FF2B5EF4-FFF2-40B4-BE49-F238E27FC236}">
                <a16:creationId xmlns:a16="http://schemas.microsoft.com/office/drawing/2014/main" id="{A9392D2B-37AA-30A3-63F7-9F40C7EB2CF3}"/>
              </a:ext>
            </a:extLst>
          </p:cNvPr>
          <p:cNvSpPr/>
          <p:nvPr/>
        </p:nvSpPr>
        <p:spPr>
          <a:xfrm>
            <a:off x="5334000" y="13527"/>
            <a:ext cx="6858000" cy="6844473"/>
          </a:xfrm>
          <a:prstGeom prst="rect">
            <a:avLst/>
          </a:prstGeom>
          <a:gradFill>
            <a:gsLst>
              <a:gs pos="0">
                <a:srgbClr val="FF5D04">
                  <a:alpha val="0"/>
                </a:srgbClr>
              </a:gs>
              <a:gs pos="99000">
                <a:srgbClr val="FF01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1794009" y="5486289"/>
            <a:ext cx="1781298" cy="0"/>
          </a:xfrm>
          <a:prstGeom prst="line">
            <a:avLst/>
          </a:prstGeom>
          <a:ln w="57150">
            <a:solidFill>
              <a:srgbClr val="099FDA"/>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6952926" y="312536"/>
            <a:ext cx="4241468" cy="1320874"/>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RESIST PEER PRESSURE</a:t>
            </a:r>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4">
            <a:alphaModFix amt="41000"/>
          </a:blip>
          <a:srcRect t="1" b="45453"/>
          <a:stretch/>
        </p:blipFill>
        <p:spPr>
          <a:xfrm>
            <a:off x="7093956" y="5415348"/>
            <a:ext cx="3297491" cy="1442652"/>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5"/>
          <a:srcRect/>
          <a:stretch/>
        </p:blipFill>
        <p:spPr>
          <a:xfrm>
            <a:off x="1254167" y="1879057"/>
            <a:ext cx="2916399" cy="2916399"/>
          </a:xfrm>
          <a:prstGeom prst="rect">
            <a:avLst/>
          </a:prstGeom>
          <a:effectLst>
            <a:glow rad="150533">
              <a:schemeClr val="bg1">
                <a:alpha val="40000"/>
              </a:schemeClr>
            </a:glow>
          </a:effectLst>
        </p:spPr>
      </p:pic>
      <p:pic>
        <p:nvPicPr>
          <p:cNvPr id="7" name="Picture 6">
            <a:extLst>
              <a:ext uri="{FF2B5EF4-FFF2-40B4-BE49-F238E27FC236}">
                <a16:creationId xmlns:a16="http://schemas.microsoft.com/office/drawing/2014/main" id="{92C5B70E-9274-CCA9-5CBC-D7B3FDFAD8D2}"/>
              </a:ext>
            </a:extLst>
          </p:cNvPr>
          <p:cNvPicPr>
            <a:picLocks noChangeAspect="1"/>
          </p:cNvPicPr>
          <p:nvPr/>
        </p:nvPicPr>
        <p:blipFill>
          <a:blip r:embed="rId6"/>
          <a:stretch>
            <a:fillRect/>
          </a:stretch>
        </p:blipFill>
        <p:spPr>
          <a:xfrm>
            <a:off x="422621" y="540143"/>
            <a:ext cx="5018253" cy="689035"/>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400" dirty="0">
                <a:solidFill>
                  <a:srgbClr val="FF0100"/>
                </a:solidFill>
                <a:latin typeface="Poppins" pitchFamily="2" charset="77"/>
                <a:cs typeface="Poppins" pitchFamily="2" charset="77"/>
              </a:rPr>
              <a:t>ASK YOURSELF...</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67C74AF0-9DE5-808D-4447-F2E252652292}"/>
              </a:ext>
            </a:extLst>
          </p:cNvPr>
          <p:cNvSpPr txBox="1"/>
          <p:nvPr/>
        </p:nvSpPr>
        <p:spPr>
          <a:xfrm>
            <a:off x="1083720" y="2992487"/>
            <a:ext cx="2766231" cy="1846659"/>
          </a:xfrm>
          <a:prstGeom prst="rect">
            <a:avLst/>
          </a:prstGeom>
          <a:solidFill>
            <a:srgbClr val="022179"/>
          </a:solidFill>
        </p:spPr>
        <p:txBody>
          <a:bodyPr wrap="square" lIns="182880" tIns="182880" rIns="182880" bIns="182880" rtlCol="0">
            <a:spAutoFit/>
          </a:bodyPr>
          <a:lstStyle/>
          <a:p>
            <a:pPr marL="9525" lvl="1" algn="ctr"/>
            <a:r>
              <a:rPr lang="en-US" sz="3200" dirty="0">
                <a:solidFill>
                  <a:schemeClr val="bg1"/>
                </a:solidFill>
                <a:latin typeface="Poppins"/>
              </a:rPr>
              <a:t>Does this feel right for me? </a:t>
            </a:r>
          </a:p>
        </p:txBody>
      </p:sp>
      <p:sp>
        <p:nvSpPr>
          <p:cNvPr id="11" name="TextBox 10">
            <a:extLst>
              <a:ext uri="{FF2B5EF4-FFF2-40B4-BE49-F238E27FC236}">
                <a16:creationId xmlns:a16="http://schemas.microsoft.com/office/drawing/2014/main" id="{5DD6AD77-3C52-C00B-7D1D-C77030CE474D}"/>
              </a:ext>
            </a:extLst>
          </p:cNvPr>
          <p:cNvSpPr txBox="1"/>
          <p:nvPr/>
        </p:nvSpPr>
        <p:spPr>
          <a:xfrm>
            <a:off x="4191013" y="2992487"/>
            <a:ext cx="3575203" cy="1846659"/>
          </a:xfrm>
          <a:prstGeom prst="rect">
            <a:avLst/>
          </a:prstGeom>
          <a:solidFill>
            <a:srgbClr val="022179"/>
          </a:solidFill>
        </p:spPr>
        <p:txBody>
          <a:bodyPr wrap="square" lIns="182880" tIns="182880" rIns="182880" bIns="182880" rtlCol="0">
            <a:spAutoFit/>
          </a:bodyPr>
          <a:lstStyle/>
          <a:p>
            <a:pPr marL="9525" lvl="1" algn="ctr"/>
            <a:r>
              <a:rPr lang="en-US" sz="3200" dirty="0">
                <a:solidFill>
                  <a:schemeClr val="bg1"/>
                </a:solidFill>
                <a:latin typeface="Poppins"/>
              </a:rPr>
              <a:t>Am I comfortable with this? </a:t>
            </a:r>
          </a:p>
        </p:txBody>
      </p:sp>
      <p:pic>
        <p:nvPicPr>
          <p:cNvPr id="6" name="Graphic 5">
            <a:extLst>
              <a:ext uri="{FF2B5EF4-FFF2-40B4-BE49-F238E27FC236}">
                <a16:creationId xmlns:a16="http://schemas.microsoft.com/office/drawing/2014/main" id="{6E91757E-5BE9-D8AC-987A-3DD1AB704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113" y="709512"/>
            <a:ext cx="791214" cy="791214"/>
          </a:xfrm>
          <a:prstGeom prst="rect">
            <a:avLst/>
          </a:prstGeom>
        </p:spPr>
      </p:pic>
      <p:sp>
        <p:nvSpPr>
          <p:cNvPr id="7" name="TextBox 6">
            <a:extLst>
              <a:ext uri="{FF2B5EF4-FFF2-40B4-BE49-F238E27FC236}">
                <a16:creationId xmlns:a16="http://schemas.microsoft.com/office/drawing/2014/main" id="{01B95AC2-C0E5-D5C1-1EEC-90A5622D5092}"/>
              </a:ext>
            </a:extLst>
          </p:cNvPr>
          <p:cNvSpPr txBox="1"/>
          <p:nvPr/>
        </p:nvSpPr>
        <p:spPr>
          <a:xfrm>
            <a:off x="8107278" y="2992487"/>
            <a:ext cx="3575203" cy="1846659"/>
          </a:xfrm>
          <a:prstGeom prst="rect">
            <a:avLst/>
          </a:prstGeom>
          <a:solidFill>
            <a:srgbClr val="022179"/>
          </a:solidFill>
        </p:spPr>
        <p:txBody>
          <a:bodyPr wrap="square" lIns="182880" tIns="182880" rIns="182880" bIns="182880" rtlCol="0">
            <a:spAutoFit/>
          </a:bodyPr>
          <a:lstStyle/>
          <a:p>
            <a:pPr marL="9525" lvl="1" algn="ctr"/>
            <a:r>
              <a:rPr lang="en-US" sz="3200" dirty="0">
                <a:solidFill>
                  <a:schemeClr val="bg1"/>
                </a:solidFill>
                <a:latin typeface="Poppins"/>
              </a:rPr>
              <a:t>What are the consequences of this action? </a:t>
            </a:r>
          </a:p>
        </p:txBody>
      </p:sp>
      <p:pic>
        <p:nvPicPr>
          <p:cNvPr id="10" name="Content Placeholder 4" descr="Badge Question Mark with solid fill">
            <a:extLst>
              <a:ext uri="{FF2B5EF4-FFF2-40B4-BE49-F238E27FC236}">
                <a16:creationId xmlns:a16="http://schemas.microsoft.com/office/drawing/2014/main" id="{4940E244-B316-2774-805B-2328F0BAF636}"/>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1857933" y="1690495"/>
            <a:ext cx="1217804" cy="1217804"/>
          </a:xfrm>
        </p:spPr>
      </p:pic>
      <p:pic>
        <p:nvPicPr>
          <p:cNvPr id="13" name="Content Placeholder 4" descr="Badge Question Mark with solid fill">
            <a:extLst>
              <a:ext uri="{FF2B5EF4-FFF2-40B4-BE49-F238E27FC236}">
                <a16:creationId xmlns:a16="http://schemas.microsoft.com/office/drawing/2014/main" id="{63D7DCCC-F05A-283C-65C5-3BAF65C7AA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4318" y="1690495"/>
            <a:ext cx="1217804" cy="1217804"/>
          </a:xfrm>
          <a:prstGeom prst="rect">
            <a:avLst/>
          </a:prstGeom>
        </p:spPr>
      </p:pic>
      <p:pic>
        <p:nvPicPr>
          <p:cNvPr id="15" name="Content Placeholder 4" descr="Badge Question Mark with solid fill">
            <a:extLst>
              <a:ext uri="{FF2B5EF4-FFF2-40B4-BE49-F238E27FC236}">
                <a16:creationId xmlns:a16="http://schemas.microsoft.com/office/drawing/2014/main" id="{E613C599-3656-3EC3-A985-8041C642E4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4347" y="1690495"/>
            <a:ext cx="1217804" cy="1217804"/>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TRUST YOUR GUT</a:t>
            </a:r>
          </a:p>
        </p:txBody>
      </p:sp>
      <p:sp>
        <p:nvSpPr>
          <p:cNvPr id="9" name="TextBox 2">
            <a:extLst>
              <a:ext uri="{FF2B5EF4-FFF2-40B4-BE49-F238E27FC236}">
                <a16:creationId xmlns:a16="http://schemas.microsoft.com/office/drawing/2014/main" id="{B3E17B60-00AF-F10E-BC0F-FE7F064BED9B}"/>
              </a:ext>
            </a:extLst>
          </p:cNvPr>
          <p:cNvSpPr txBox="1"/>
          <p:nvPr/>
        </p:nvSpPr>
        <p:spPr>
          <a:xfrm>
            <a:off x="1676400" y="1500726"/>
            <a:ext cx="7853190" cy="861774"/>
          </a:xfrm>
          <a:prstGeom prst="rect">
            <a:avLst/>
          </a:prstGeom>
        </p:spPr>
        <p:txBody>
          <a:bodyPr wrap="square" lIns="0" tIns="0" rIns="0" bIns="0" rtlCol="0" anchor="t">
            <a:spAutoFit/>
          </a:bodyPr>
          <a:lstStyle/>
          <a:p>
            <a:r>
              <a:rPr lang="en-US" sz="2800" dirty="0">
                <a:solidFill>
                  <a:srgbClr val="939598"/>
                </a:solidFill>
                <a:latin typeface="Poppins"/>
              </a:rPr>
              <a:t>Make a choice - if you decide you're not comfortable...</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8" name="TextBox 7">
            <a:extLst>
              <a:ext uri="{FF2B5EF4-FFF2-40B4-BE49-F238E27FC236}">
                <a16:creationId xmlns:a16="http://schemas.microsoft.com/office/drawing/2014/main" id="{67C74AF0-9DE5-808D-4447-F2E252652292}"/>
              </a:ext>
            </a:extLst>
          </p:cNvPr>
          <p:cNvSpPr txBox="1"/>
          <p:nvPr/>
        </p:nvSpPr>
        <p:spPr>
          <a:xfrm>
            <a:off x="1867854" y="2751891"/>
            <a:ext cx="3142306" cy="1354217"/>
          </a:xfrm>
          <a:prstGeom prst="rect">
            <a:avLst/>
          </a:prstGeom>
          <a:solidFill>
            <a:srgbClr val="FFA508"/>
          </a:solidFill>
        </p:spPr>
        <p:txBody>
          <a:bodyPr wrap="square" lIns="182880" tIns="182880" rIns="182880" bIns="182880" rtlCol="0">
            <a:spAutoFit/>
          </a:bodyPr>
          <a:lstStyle/>
          <a:p>
            <a:pPr marL="22225" lvl="1" algn="ctr"/>
            <a:r>
              <a:rPr lang="en-US" sz="3200" dirty="0">
                <a:solidFill>
                  <a:schemeClr val="bg1"/>
                </a:solidFill>
                <a:latin typeface="Poppins"/>
              </a:rPr>
              <a:t>Stand up and say no. </a:t>
            </a:r>
          </a:p>
        </p:txBody>
      </p:sp>
      <p:sp>
        <p:nvSpPr>
          <p:cNvPr id="11" name="TextBox 10">
            <a:extLst>
              <a:ext uri="{FF2B5EF4-FFF2-40B4-BE49-F238E27FC236}">
                <a16:creationId xmlns:a16="http://schemas.microsoft.com/office/drawing/2014/main" id="{5DD6AD77-3C52-C00B-7D1D-C77030CE474D}"/>
              </a:ext>
            </a:extLst>
          </p:cNvPr>
          <p:cNvSpPr txBox="1"/>
          <p:nvPr/>
        </p:nvSpPr>
        <p:spPr>
          <a:xfrm>
            <a:off x="5399746" y="2751891"/>
            <a:ext cx="3251642" cy="1354217"/>
          </a:xfrm>
          <a:prstGeom prst="rect">
            <a:avLst/>
          </a:prstGeom>
          <a:solidFill>
            <a:srgbClr val="FF5D04"/>
          </a:solidFill>
        </p:spPr>
        <p:txBody>
          <a:bodyPr wrap="square" lIns="182880" tIns="182880" rIns="182880" bIns="182880" rtlCol="0">
            <a:spAutoFit/>
          </a:bodyPr>
          <a:lstStyle/>
          <a:p>
            <a:pPr marL="22225" lvl="1" algn="ctr"/>
            <a:r>
              <a:rPr lang="en-US" sz="3200" dirty="0">
                <a:solidFill>
                  <a:schemeClr val="bg1"/>
                </a:solidFill>
                <a:latin typeface="Poppins"/>
              </a:rPr>
              <a:t>Stay firm in your decision.</a:t>
            </a:r>
          </a:p>
        </p:txBody>
      </p:sp>
      <p:pic>
        <p:nvPicPr>
          <p:cNvPr id="6" name="Graphic 5" descr="Handshake outline">
            <a:extLst>
              <a:ext uri="{FF2B5EF4-FFF2-40B4-BE49-F238E27FC236}">
                <a16:creationId xmlns:a16="http://schemas.microsoft.com/office/drawing/2014/main" id="{72942123-DBEC-BF43-5021-98685D4E6D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125" y="706135"/>
            <a:ext cx="914400" cy="914400"/>
          </a:xfrm>
          <a:prstGeom prst="rect">
            <a:avLst/>
          </a:prstGeom>
        </p:spPr>
      </p:pic>
      <p:pic>
        <p:nvPicPr>
          <p:cNvPr id="7" name="Picture 2">
            <a:extLst>
              <a:ext uri="{FF2B5EF4-FFF2-40B4-BE49-F238E27FC236}">
                <a16:creationId xmlns:a16="http://schemas.microsoft.com/office/drawing/2014/main" id="{5FD1C842-B4F7-5708-8DA2-B289195CA7CC}"/>
              </a:ext>
            </a:extLst>
          </p:cNvPr>
          <p:cNvPicPr>
            <a:picLocks noChangeAspect="1"/>
          </p:cNvPicPr>
          <p:nvPr/>
        </p:nvPicPr>
        <p:blipFill>
          <a:blip r:embed="rId6"/>
          <a:srcRect/>
          <a:stretch>
            <a:fillRect/>
          </a:stretch>
        </p:blipFill>
        <p:spPr>
          <a:xfrm>
            <a:off x="8915872" y="1620535"/>
            <a:ext cx="3276127" cy="4527953"/>
          </a:xfrm>
          <a:prstGeom prst="rect">
            <a:avLst/>
          </a:prstGeom>
        </p:spPr>
      </p:pic>
    </p:spTree>
    <p:extLst>
      <p:ext uri="{BB962C8B-B14F-4D97-AF65-F5344CB8AC3E}">
        <p14:creationId xmlns:p14="http://schemas.microsoft.com/office/powerpoint/2010/main" val="325134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0100"/>
                </a:solidFill>
                <a:latin typeface="Poppins" pitchFamily="2" charset="77"/>
                <a:cs typeface="Poppins" pitchFamily="2" charset="77"/>
              </a:rPr>
              <a:t>EVALUATE FRIENDSHIPS</a:t>
            </a:r>
          </a:p>
        </p:txBody>
      </p:sp>
      <p:sp>
        <p:nvSpPr>
          <p:cNvPr id="9" name="TextBox 2">
            <a:extLst>
              <a:ext uri="{FF2B5EF4-FFF2-40B4-BE49-F238E27FC236}">
                <a16:creationId xmlns:a16="http://schemas.microsoft.com/office/drawing/2014/main" id="{B3E17B60-00AF-F10E-BC0F-FE7F064BED9B}"/>
              </a:ext>
            </a:extLst>
          </p:cNvPr>
          <p:cNvSpPr txBox="1"/>
          <p:nvPr/>
        </p:nvSpPr>
        <p:spPr>
          <a:xfrm>
            <a:off x="1438196" y="1690495"/>
            <a:ext cx="6989708" cy="3983783"/>
          </a:xfrm>
          <a:prstGeom prst="rect">
            <a:avLst/>
          </a:prstGeom>
        </p:spPr>
        <p:txBody>
          <a:bodyPr wrap="square" lIns="0" tIns="0" rIns="0" bIns="0" rtlCol="0" anchor="t">
            <a:spAutoFit/>
          </a:bodyPr>
          <a:lstStyle/>
          <a:p>
            <a:pPr marL="777240" lvl="1" indent="-388620">
              <a:lnSpc>
                <a:spcPts val="3860"/>
              </a:lnSpc>
              <a:buFont typeface="Arial"/>
              <a:buChar char="•"/>
            </a:pPr>
            <a:r>
              <a:rPr lang="en-US" sz="2800" dirty="0">
                <a:solidFill>
                  <a:srgbClr val="939598"/>
                </a:solidFill>
                <a:latin typeface="Poppins"/>
              </a:rPr>
              <a:t>Consider changing your peer group if you feel like your friends are pressuring you to do something you don't want to. </a:t>
            </a:r>
          </a:p>
          <a:p>
            <a:pPr marL="777240" lvl="1" indent="-388620">
              <a:lnSpc>
                <a:spcPts val="3860"/>
              </a:lnSpc>
              <a:buFont typeface="Arial"/>
              <a:buChar char="•"/>
            </a:pPr>
            <a:r>
              <a:rPr lang="en-US" sz="2800" dirty="0">
                <a:solidFill>
                  <a:srgbClr val="939598"/>
                </a:solidFill>
                <a:latin typeface="Poppins"/>
              </a:rPr>
              <a:t>You get to choose your friends. </a:t>
            </a:r>
          </a:p>
          <a:p>
            <a:pPr marL="777240" lvl="1" indent="-388620" algn="l">
              <a:lnSpc>
                <a:spcPts val="3860"/>
              </a:lnSpc>
              <a:buFont typeface="Arial"/>
              <a:buChar char="•"/>
            </a:pPr>
            <a:r>
              <a:rPr lang="en-US" sz="2800" dirty="0">
                <a:solidFill>
                  <a:srgbClr val="939598"/>
                </a:solidFill>
                <a:latin typeface="Poppins"/>
              </a:rPr>
              <a:t>True friends won't ask you to change or hurt yourself to be accepted.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4" name="Graphic 13">
            <a:extLst>
              <a:ext uri="{FF2B5EF4-FFF2-40B4-BE49-F238E27FC236}">
                <a16:creationId xmlns:a16="http://schemas.microsoft.com/office/drawing/2014/main" id="{71231C51-ADC1-1B26-A8F2-C89CE10A87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740518"/>
            <a:ext cx="711461" cy="711461"/>
          </a:xfrm>
          <a:prstGeom prst="rect">
            <a:avLst/>
          </a:prstGeom>
        </p:spPr>
      </p:pic>
      <p:pic>
        <p:nvPicPr>
          <p:cNvPr id="2" name="Picture 3">
            <a:extLst>
              <a:ext uri="{FF2B5EF4-FFF2-40B4-BE49-F238E27FC236}">
                <a16:creationId xmlns:a16="http://schemas.microsoft.com/office/drawing/2014/main" id="{6BA0897B-DC51-84C9-F184-A4F8FB64D6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57206" y="2908582"/>
            <a:ext cx="4163913" cy="2258923"/>
          </a:xfrm>
          <a:prstGeom prst="rect">
            <a:avLst/>
          </a:prstGeom>
        </p:spPr>
      </p:pic>
    </p:spTree>
    <p:extLst>
      <p:ext uri="{BB962C8B-B14F-4D97-AF65-F5344CB8AC3E}">
        <p14:creationId xmlns:p14="http://schemas.microsoft.com/office/powerpoint/2010/main" val="206265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0100"/>
                </a:solidFill>
                <a:latin typeface="Poppins" pitchFamily="2" charset="77"/>
                <a:cs typeface="Poppins" pitchFamily="2" charset="77"/>
              </a:rPr>
              <a:t>GIVE YOURSELF SOME GRACE</a:t>
            </a:r>
          </a:p>
        </p:txBody>
      </p:sp>
      <p:sp>
        <p:nvSpPr>
          <p:cNvPr id="9" name="TextBox 2">
            <a:extLst>
              <a:ext uri="{FF2B5EF4-FFF2-40B4-BE49-F238E27FC236}">
                <a16:creationId xmlns:a16="http://schemas.microsoft.com/office/drawing/2014/main" id="{B3E17B60-00AF-F10E-BC0F-FE7F064BED9B}"/>
              </a:ext>
            </a:extLst>
          </p:cNvPr>
          <p:cNvSpPr txBox="1"/>
          <p:nvPr/>
        </p:nvSpPr>
        <p:spPr>
          <a:xfrm>
            <a:off x="1438197" y="1690495"/>
            <a:ext cx="5491414" cy="4098558"/>
          </a:xfrm>
          <a:prstGeom prst="rect">
            <a:avLst/>
          </a:prstGeom>
        </p:spPr>
        <p:txBody>
          <a:bodyPr wrap="square" lIns="0" tIns="0" rIns="0" bIns="0" rtlCol="0" anchor="t">
            <a:spAutoFit/>
          </a:bodyPr>
          <a:lstStyle/>
          <a:p>
            <a:pPr marL="777240" lvl="1" indent="-388620">
              <a:lnSpc>
                <a:spcPts val="4040"/>
              </a:lnSpc>
              <a:buFont typeface="Arial"/>
              <a:buChar char="•"/>
            </a:pPr>
            <a:r>
              <a:rPr lang="en-US" sz="3200" dirty="0">
                <a:solidFill>
                  <a:srgbClr val="939598"/>
                </a:solidFill>
                <a:latin typeface="Poppins"/>
              </a:rPr>
              <a:t>Remember that dealing with peer pressure is not easy. </a:t>
            </a:r>
          </a:p>
          <a:p>
            <a:pPr marL="777240" lvl="1" indent="-388620">
              <a:lnSpc>
                <a:spcPts val="4040"/>
              </a:lnSpc>
              <a:buFont typeface="Arial"/>
              <a:buChar char="•"/>
            </a:pPr>
            <a:r>
              <a:rPr lang="en-US" sz="3200" dirty="0">
                <a:solidFill>
                  <a:srgbClr val="939598"/>
                </a:solidFill>
                <a:latin typeface="Poppins"/>
              </a:rPr>
              <a:t>You have choices!</a:t>
            </a:r>
          </a:p>
          <a:p>
            <a:pPr marL="777240" lvl="1" indent="-388620">
              <a:lnSpc>
                <a:spcPts val="4040"/>
              </a:lnSpc>
              <a:buFont typeface="Arial"/>
              <a:buChar char="•"/>
            </a:pPr>
            <a:r>
              <a:rPr lang="en-US" sz="3200" dirty="0">
                <a:solidFill>
                  <a:srgbClr val="939598"/>
                </a:solidFill>
                <a:latin typeface="Poppins"/>
              </a:rPr>
              <a:t>Ask for help from someone you trust.</a:t>
            </a:r>
          </a:p>
          <a:p>
            <a:pPr marL="777240" lvl="1" indent="-388620">
              <a:lnSpc>
                <a:spcPts val="4040"/>
              </a:lnSpc>
              <a:buFont typeface="Arial"/>
              <a:buChar char="•"/>
            </a:pPr>
            <a:r>
              <a:rPr lang="en-US" sz="3200" dirty="0">
                <a:solidFill>
                  <a:srgbClr val="939598"/>
                </a:solidFill>
                <a:latin typeface="Poppins"/>
              </a:rPr>
              <a:t>Asking for help is normal.</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4" name="Graphic 13">
            <a:extLst>
              <a:ext uri="{FF2B5EF4-FFF2-40B4-BE49-F238E27FC236}">
                <a16:creationId xmlns:a16="http://schemas.microsoft.com/office/drawing/2014/main" id="{71231C51-ADC1-1B26-A8F2-C89CE10A87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740518"/>
            <a:ext cx="711461" cy="711461"/>
          </a:xfrm>
          <a:prstGeom prst="rect">
            <a:avLst/>
          </a:prstGeom>
        </p:spPr>
      </p:pic>
      <p:pic>
        <p:nvPicPr>
          <p:cNvPr id="6" name="Picture 3">
            <a:extLst>
              <a:ext uri="{FF2B5EF4-FFF2-40B4-BE49-F238E27FC236}">
                <a16:creationId xmlns:a16="http://schemas.microsoft.com/office/drawing/2014/main" id="{550B1FF1-9033-9AB8-F21B-8A779E53DA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23431" y="2336136"/>
            <a:ext cx="5002664" cy="2601386"/>
          </a:xfrm>
          <a:prstGeom prst="rect">
            <a:avLst/>
          </a:prstGeom>
        </p:spPr>
      </p:pic>
    </p:spTree>
    <p:extLst>
      <p:ext uri="{BB962C8B-B14F-4D97-AF65-F5344CB8AC3E}">
        <p14:creationId xmlns:p14="http://schemas.microsoft.com/office/powerpoint/2010/main" val="202314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E1DE42-9336-6EFB-603F-9BC0B4FF7906}"/>
              </a:ext>
            </a:extLst>
          </p:cNvPr>
          <p:cNvSpPr/>
          <p:nvPr/>
        </p:nvSpPr>
        <p:spPr>
          <a:xfrm>
            <a:off x="4005470" y="1073349"/>
            <a:ext cx="8186530" cy="4763440"/>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4551646" y="1862037"/>
            <a:ext cx="7339444" cy="3168816"/>
          </a:xfrm>
          <a:prstGeom prst="rect">
            <a:avLst/>
          </a:prstGeom>
        </p:spPr>
        <p:txBody>
          <a:bodyPr wrap="square" lIns="0" tIns="0" rIns="0" bIns="0" rtlCol="0" anchor="t">
            <a:spAutoFit/>
          </a:bodyPr>
          <a:lstStyle/>
          <a:p>
            <a:pPr algn="ctr">
              <a:lnSpc>
                <a:spcPts val="5040"/>
              </a:lnSpc>
            </a:pPr>
            <a:r>
              <a:rPr lang="en-US" sz="3200" dirty="0">
                <a:solidFill>
                  <a:schemeClr val="bg1"/>
                </a:solidFill>
                <a:latin typeface="Poppins"/>
              </a:rPr>
              <a:t>Do you think it's possible to overcome peer pressure? </a:t>
            </a:r>
          </a:p>
          <a:p>
            <a:pPr algn="ctr">
              <a:lnSpc>
                <a:spcPts val="5040"/>
              </a:lnSpc>
            </a:pPr>
            <a:endParaRPr lang="en-US" sz="3200" dirty="0">
              <a:solidFill>
                <a:schemeClr val="bg1"/>
              </a:solidFill>
              <a:latin typeface="Poppins"/>
            </a:endParaRPr>
          </a:p>
          <a:p>
            <a:pPr algn="ctr">
              <a:lnSpc>
                <a:spcPts val="5040"/>
              </a:lnSpc>
            </a:pPr>
            <a:r>
              <a:rPr lang="en-US" sz="3200" dirty="0">
                <a:solidFill>
                  <a:schemeClr val="bg1"/>
                </a:solidFill>
                <a:latin typeface="Poppins"/>
              </a:rPr>
              <a:t>Which of these techniques might you use?</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300910" y="3200567"/>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689468" y="2272959"/>
            <a:ext cx="723695" cy="668028"/>
            <a:chOff x="8418513" y="1203325"/>
            <a:chExt cx="185737" cy="171450"/>
          </a:xfrm>
          <a:solidFill>
            <a:srgbClr val="099FDA"/>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8421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7696610" cy="536685"/>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What will you do for yourself today?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214" y="709512"/>
            <a:ext cx="914400" cy="914400"/>
          </a:xfrm>
          <a:prstGeom prst="rect">
            <a:avLst/>
          </a:prstGeom>
        </p:spPr>
      </p:pic>
      <p:pic>
        <p:nvPicPr>
          <p:cNvPr id="12" name="Picture 5">
            <a:extLst>
              <a:ext uri="{FF2B5EF4-FFF2-40B4-BE49-F238E27FC236}">
                <a16:creationId xmlns:a16="http://schemas.microsoft.com/office/drawing/2014/main" id="{2B0492BE-9E17-0637-F54B-A47829BBA7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93631" y="2859226"/>
            <a:ext cx="2733397" cy="1595310"/>
          </a:xfrm>
          <a:prstGeom prst="rect">
            <a:avLst/>
          </a:prstGeom>
        </p:spPr>
      </p:pic>
      <p:pic>
        <p:nvPicPr>
          <p:cNvPr id="13" name="Picture 6">
            <a:extLst>
              <a:ext uri="{FF2B5EF4-FFF2-40B4-BE49-F238E27FC236}">
                <a16:creationId xmlns:a16="http://schemas.microsoft.com/office/drawing/2014/main" id="{C05A6AB3-4DC3-3A32-8032-E00F46B89D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01734" y="2569716"/>
            <a:ext cx="1836842" cy="1884819"/>
          </a:xfrm>
          <a:prstGeom prst="rect">
            <a:avLst/>
          </a:prstGeom>
        </p:spPr>
      </p:pic>
      <p:pic>
        <p:nvPicPr>
          <p:cNvPr id="14" name="Picture 7">
            <a:extLst>
              <a:ext uri="{FF2B5EF4-FFF2-40B4-BE49-F238E27FC236}">
                <a16:creationId xmlns:a16="http://schemas.microsoft.com/office/drawing/2014/main" id="{4F85363B-4344-EE4F-7D27-2913324451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666618" y="2704392"/>
            <a:ext cx="2513765" cy="1855615"/>
          </a:xfrm>
          <a:prstGeom prst="rect">
            <a:avLst/>
          </a:prstGeom>
        </p:spPr>
      </p:pic>
      <p:pic>
        <p:nvPicPr>
          <p:cNvPr id="2" name="Picture 1">
            <a:extLst>
              <a:ext uri="{FF2B5EF4-FFF2-40B4-BE49-F238E27FC236}">
                <a16:creationId xmlns:a16="http://schemas.microsoft.com/office/drawing/2014/main" id="{51761A35-C44B-0C5F-C8E7-E8CE6894D2EC}"/>
              </a:ext>
            </a:extLst>
          </p:cNvPr>
          <p:cNvPicPr>
            <a:picLocks noChangeAspect="1"/>
          </p:cNvPicPr>
          <p:nvPr/>
        </p:nvPicPr>
        <p:blipFill>
          <a:blip r:embed="rId11"/>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9302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0A893-484B-9118-B81C-4C8841EC2DDF}"/>
              </a:ext>
            </a:extLst>
          </p:cNvPr>
          <p:cNvSpPr/>
          <p:nvPr/>
        </p:nvSpPr>
        <p:spPr>
          <a:xfrm>
            <a:off x="0" y="13527"/>
            <a:ext cx="12192000" cy="5953766"/>
          </a:xfrm>
          <a:prstGeom prst="rect">
            <a:avLst/>
          </a:prstGeom>
          <a:gradFill>
            <a:gsLst>
              <a:gs pos="0">
                <a:srgbClr val="FF5D04"/>
              </a:gs>
              <a:gs pos="99000">
                <a:srgbClr val="FF01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684259"/>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FF0100"/>
                </a:solidFill>
                <a:latin typeface="Poppins" pitchFamily="2" charset="77"/>
                <a:cs typeface="Poppins" pitchFamily="2" charset="77"/>
              </a:rPr>
              <a:t>WOULD YOU RATHER</a:t>
            </a:r>
            <a:endParaRPr lang="en-US" dirty="0">
              <a:solidFill>
                <a:srgbClr val="FF0100"/>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1746125" y="1909115"/>
            <a:ext cx="2742635" cy="523220"/>
          </a:xfrm>
          <a:prstGeom prst="rect">
            <a:avLst/>
          </a:prstGeom>
          <a:noFill/>
        </p:spPr>
        <p:txBody>
          <a:bodyPr wrap="square" rtlCol="0">
            <a:spAutoFit/>
          </a:bodyPr>
          <a:lstStyle/>
          <a:p>
            <a:pPr algn="ctr"/>
            <a:r>
              <a:rPr lang="en-US" sz="2800" dirty="0">
                <a:solidFill>
                  <a:srgbClr val="022179"/>
                </a:solidFill>
                <a:latin typeface="Poppins"/>
              </a:rPr>
              <a:t>Read a book</a:t>
            </a:r>
          </a:p>
        </p:txBody>
      </p:sp>
      <p:sp>
        <p:nvSpPr>
          <p:cNvPr id="16" name="TextBox 15">
            <a:extLst>
              <a:ext uri="{FF2B5EF4-FFF2-40B4-BE49-F238E27FC236}">
                <a16:creationId xmlns:a16="http://schemas.microsoft.com/office/drawing/2014/main" id="{EB0EFB0C-1A15-C1F2-B244-2A4185220C52}"/>
              </a:ext>
            </a:extLst>
          </p:cNvPr>
          <p:cNvSpPr txBox="1"/>
          <p:nvPr/>
        </p:nvSpPr>
        <p:spPr>
          <a:xfrm>
            <a:off x="7717798" y="1847560"/>
            <a:ext cx="2983723"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Watch a movie</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6" name="Picture 5">
            <a:extLst>
              <a:ext uri="{FF2B5EF4-FFF2-40B4-BE49-F238E27FC236}">
                <a16:creationId xmlns:a16="http://schemas.microsoft.com/office/drawing/2014/main" id="{DDF657E1-E1A0-F3A2-D764-187A6AC8E2F4}"/>
              </a:ext>
            </a:extLst>
          </p:cNvPr>
          <p:cNvPicPr>
            <a:picLocks noChangeAspect="1"/>
          </p:cNvPicPr>
          <p:nvPr/>
        </p:nvPicPr>
        <p:blipFill>
          <a:blip r:embed="rId5"/>
          <a:srcRect/>
          <a:stretch/>
        </p:blipFill>
        <p:spPr>
          <a:xfrm>
            <a:off x="2123912" y="3090826"/>
            <a:ext cx="1987062" cy="1987062"/>
          </a:xfrm>
          <a:prstGeom prst="rect">
            <a:avLst/>
          </a:prstGeom>
        </p:spPr>
      </p:pic>
      <p:pic>
        <p:nvPicPr>
          <p:cNvPr id="10" name="Picture 9">
            <a:extLst>
              <a:ext uri="{FF2B5EF4-FFF2-40B4-BE49-F238E27FC236}">
                <a16:creationId xmlns:a16="http://schemas.microsoft.com/office/drawing/2014/main" id="{5B937623-7876-8F48-CEDF-AD9B37F3820D}"/>
              </a:ext>
            </a:extLst>
          </p:cNvPr>
          <p:cNvPicPr>
            <a:picLocks noChangeAspect="1"/>
          </p:cNvPicPr>
          <p:nvPr/>
        </p:nvPicPr>
        <p:blipFill>
          <a:blip r:embed="rId6"/>
          <a:srcRect/>
          <a:stretch/>
        </p:blipFill>
        <p:spPr>
          <a:xfrm>
            <a:off x="8152468" y="2962877"/>
            <a:ext cx="2115011" cy="2115011"/>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418599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 lvl="1" algn="ctr"/>
            <a:endParaRPr lang="en-US" sz="3200" dirty="0">
              <a:solidFill>
                <a:schemeClr val="bg1"/>
              </a:solidFill>
              <a:latin typeface="Poppins"/>
            </a:endParaRPr>
          </a:p>
          <a:p>
            <a:pPr marL="9525" lvl="1" algn="ctr"/>
            <a:endParaRPr lang="en-US" sz="3200" dirty="0">
              <a:solidFill>
                <a:schemeClr val="bg1"/>
              </a:solidFill>
              <a:latin typeface="Poppins"/>
            </a:endParaRPr>
          </a:p>
          <a:p>
            <a:pPr marL="9525" lvl="1" algn="ctr"/>
            <a:r>
              <a:rPr lang="en-US" sz="3200" dirty="0">
                <a:solidFill>
                  <a:schemeClr val="bg1"/>
                </a:solidFill>
                <a:latin typeface="Poppins"/>
              </a:rPr>
              <a:t>Review the definition of peer pressure</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9" y="832698"/>
            <a:ext cx="347626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4185992"/>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 lvl="1" algn="ctr"/>
            <a:endParaRPr lang="en-US" sz="3200" dirty="0">
              <a:solidFill>
                <a:schemeClr val="bg1"/>
              </a:solidFill>
              <a:latin typeface="Poppins"/>
            </a:endParaRPr>
          </a:p>
          <a:p>
            <a:pPr marL="9525" lvl="1" algn="ctr"/>
            <a:endParaRPr lang="en-US" sz="3200" dirty="0">
              <a:solidFill>
                <a:schemeClr val="bg1"/>
              </a:solidFill>
              <a:latin typeface="Poppins"/>
            </a:endParaRPr>
          </a:p>
          <a:p>
            <a:pPr marL="9525" lvl="1" algn="ctr"/>
            <a:r>
              <a:rPr lang="en-US" sz="3200" dirty="0">
                <a:solidFill>
                  <a:schemeClr val="bg1"/>
                </a:solidFill>
                <a:latin typeface="Poppins"/>
              </a:rPr>
              <a:t>Discuss why peer pressure can be so challenging to combat</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418599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 lvl="1" algn="ctr"/>
            <a:endParaRPr lang="en-US" sz="3200" dirty="0">
              <a:solidFill>
                <a:schemeClr val="bg1"/>
              </a:solidFill>
              <a:latin typeface="Poppins"/>
            </a:endParaRPr>
          </a:p>
          <a:p>
            <a:pPr marL="9525" lvl="1" algn="ctr"/>
            <a:endParaRPr lang="en-US" sz="3200" dirty="0">
              <a:solidFill>
                <a:schemeClr val="bg1"/>
              </a:solidFill>
              <a:latin typeface="Poppins"/>
            </a:endParaRPr>
          </a:p>
          <a:p>
            <a:pPr marL="9525" lvl="1" algn="ctr"/>
            <a:r>
              <a:rPr lang="en-US" sz="3200" dirty="0">
                <a:solidFill>
                  <a:schemeClr val="bg1"/>
                </a:solidFill>
                <a:latin typeface="Poppins"/>
              </a:rPr>
              <a:t>Reflect on how you can make a choice to resist peer pressure</a:t>
            </a: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7" name="Graphic 6" descr="Storytelling with solid fill">
            <a:extLst>
              <a:ext uri="{FF2B5EF4-FFF2-40B4-BE49-F238E27FC236}">
                <a16:creationId xmlns:a16="http://schemas.microsoft.com/office/drawing/2014/main" id="{655CFEA5-6A17-5CC7-386D-B2F1FC008B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9507" y="2222652"/>
            <a:ext cx="1206347" cy="1206347"/>
          </a:xfrm>
          <a:prstGeom prst="rect">
            <a:avLst/>
          </a:prstGeom>
        </p:spPr>
      </p:pic>
      <p:pic>
        <p:nvPicPr>
          <p:cNvPr id="18" name="Graphic 17" descr="Chat with solid fill">
            <a:extLst>
              <a:ext uri="{FF2B5EF4-FFF2-40B4-BE49-F238E27FC236}">
                <a16:creationId xmlns:a16="http://schemas.microsoft.com/office/drawing/2014/main" id="{17F94705-E0C0-7165-C72D-8877288D1F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94662" y="2222652"/>
            <a:ext cx="1202675" cy="1202675"/>
          </a:xfrm>
          <a:prstGeom prst="rect">
            <a:avLst/>
          </a:prstGeom>
        </p:spPr>
      </p:pic>
      <p:pic>
        <p:nvPicPr>
          <p:cNvPr id="20" name="Graphic 19" descr="Thought bubble with solid fill">
            <a:extLst>
              <a:ext uri="{FF2B5EF4-FFF2-40B4-BE49-F238E27FC236}">
                <a16:creationId xmlns:a16="http://schemas.microsoft.com/office/drawing/2014/main" id="{E6A7DB98-B941-3D8F-AD29-7BE95BB856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3956" y="2144617"/>
            <a:ext cx="1058537" cy="1058537"/>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0100"/>
                </a:solidFill>
                <a:latin typeface="Poppins" pitchFamily="2" charset="77"/>
                <a:cs typeface="Poppins" pitchFamily="2" charset="77"/>
              </a:rPr>
              <a:t>PEER PRESSURE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1598915" y="1679913"/>
            <a:ext cx="4603581" cy="3370795"/>
          </a:xfrm>
          <a:prstGeom prst="rect">
            <a:avLst/>
          </a:prstGeom>
          <a:noFill/>
        </p:spPr>
        <p:txBody>
          <a:bodyPr wrap="square" rtlCol="0">
            <a:spAutoFit/>
          </a:bodyPr>
          <a:lstStyle/>
          <a:p>
            <a:pPr>
              <a:lnSpc>
                <a:spcPts val="4320"/>
              </a:lnSpc>
            </a:pPr>
            <a:r>
              <a:rPr lang="en-US" sz="2800" dirty="0">
                <a:solidFill>
                  <a:srgbClr val="939598"/>
                </a:solidFill>
                <a:latin typeface="Poppins"/>
              </a:rPr>
              <a:t>Peer Pressure is the desire to conform to what others are doing in hopes of feeling accepted or valued by peers. </a:t>
            </a:r>
          </a:p>
        </p:txBody>
      </p:sp>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Chat with solid fill">
            <a:extLst>
              <a:ext uri="{FF2B5EF4-FFF2-40B4-BE49-F238E27FC236}">
                <a16:creationId xmlns:a16="http://schemas.microsoft.com/office/drawing/2014/main" id="{D09C66EC-C2F8-BB66-C385-9E82C50D6F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240" y="565374"/>
            <a:ext cx="1202675" cy="1202675"/>
          </a:xfrm>
          <a:prstGeom prst="rect">
            <a:avLst/>
          </a:prstGeom>
        </p:spPr>
      </p:pic>
      <p:pic>
        <p:nvPicPr>
          <p:cNvPr id="6" name="Picture 2">
            <a:extLst>
              <a:ext uri="{FF2B5EF4-FFF2-40B4-BE49-F238E27FC236}">
                <a16:creationId xmlns:a16="http://schemas.microsoft.com/office/drawing/2014/main" id="{08E0E791-72FD-DFAA-7AAB-8379AE4E3D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02496" y="1500726"/>
            <a:ext cx="5815332" cy="3816312"/>
          </a:xfrm>
          <a:prstGeom prst="rect">
            <a:avLst/>
          </a:prstGeom>
        </p:spPr>
      </p:pic>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0100"/>
                </a:solidFill>
                <a:latin typeface="Poppins" pitchFamily="2" charset="77"/>
                <a:cs typeface="Poppins" pitchFamily="2" charset="77"/>
              </a:rPr>
              <a:t>PEER PRESSURE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1598915" y="1536692"/>
            <a:ext cx="5231543" cy="3459922"/>
          </a:xfrm>
          <a:prstGeom prst="rect">
            <a:avLst/>
          </a:prstGeom>
          <a:noFill/>
        </p:spPr>
        <p:txBody>
          <a:bodyPr wrap="square" rtlCol="0">
            <a:spAutoFit/>
          </a:bodyPr>
          <a:lstStyle/>
          <a:p>
            <a:pPr>
              <a:lnSpc>
                <a:spcPts val="4440"/>
              </a:lnSpc>
            </a:pPr>
            <a:r>
              <a:rPr lang="en-US" sz="3200" dirty="0">
                <a:solidFill>
                  <a:srgbClr val="939598"/>
                </a:solidFill>
                <a:latin typeface="Poppins"/>
              </a:rPr>
              <a:t>Examples of Peer Pressure might include:</a:t>
            </a:r>
          </a:p>
          <a:p>
            <a:pPr marL="777240" lvl="1" indent="-388620">
              <a:lnSpc>
                <a:spcPts val="4440"/>
              </a:lnSpc>
              <a:buFont typeface="Arial"/>
              <a:buChar char="•"/>
            </a:pPr>
            <a:r>
              <a:rPr lang="en-US" sz="3200" dirty="0">
                <a:solidFill>
                  <a:srgbClr val="939598"/>
                </a:solidFill>
                <a:latin typeface="Poppins"/>
              </a:rPr>
              <a:t>Ditching class</a:t>
            </a:r>
          </a:p>
          <a:p>
            <a:pPr marL="777240" lvl="1" indent="-388620">
              <a:lnSpc>
                <a:spcPts val="4440"/>
              </a:lnSpc>
              <a:buFont typeface="Arial"/>
              <a:buChar char="•"/>
            </a:pPr>
            <a:r>
              <a:rPr lang="en-US" sz="3200" dirty="0">
                <a:solidFill>
                  <a:srgbClr val="939598"/>
                </a:solidFill>
                <a:latin typeface="Poppins"/>
              </a:rPr>
              <a:t>Using substances</a:t>
            </a:r>
          </a:p>
          <a:p>
            <a:pPr marL="777240" lvl="1" indent="-388620">
              <a:lnSpc>
                <a:spcPts val="4440"/>
              </a:lnSpc>
              <a:buFont typeface="Arial"/>
              <a:buChar char="•"/>
            </a:pPr>
            <a:r>
              <a:rPr lang="en-US" sz="3200" dirty="0">
                <a:solidFill>
                  <a:srgbClr val="939598"/>
                </a:solidFill>
                <a:latin typeface="Poppins"/>
              </a:rPr>
              <a:t>Stealing</a:t>
            </a:r>
          </a:p>
          <a:p>
            <a:pPr marL="777240" lvl="1" indent="-388620">
              <a:lnSpc>
                <a:spcPts val="4440"/>
              </a:lnSpc>
              <a:buFont typeface="Arial"/>
              <a:buChar char="•"/>
            </a:pPr>
            <a:r>
              <a:rPr lang="en-US" sz="3200" dirty="0">
                <a:solidFill>
                  <a:srgbClr val="939598"/>
                </a:solidFill>
                <a:latin typeface="Poppins"/>
              </a:rPr>
              <a:t>Cheating</a:t>
            </a:r>
          </a:p>
        </p:txBody>
      </p:sp>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Chat with solid fill">
            <a:extLst>
              <a:ext uri="{FF2B5EF4-FFF2-40B4-BE49-F238E27FC236}">
                <a16:creationId xmlns:a16="http://schemas.microsoft.com/office/drawing/2014/main" id="{D09C66EC-C2F8-BB66-C385-9E82C50D6F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240" y="565374"/>
            <a:ext cx="1202675" cy="1202675"/>
          </a:xfrm>
          <a:prstGeom prst="rect">
            <a:avLst/>
          </a:prstGeom>
        </p:spPr>
      </p:pic>
      <p:pic>
        <p:nvPicPr>
          <p:cNvPr id="7" name="Picture 3">
            <a:extLst>
              <a:ext uri="{FF2B5EF4-FFF2-40B4-BE49-F238E27FC236}">
                <a16:creationId xmlns:a16="http://schemas.microsoft.com/office/drawing/2014/main" id="{451801CF-6566-31CF-A1EB-805DBB27F6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83117" y="1744255"/>
            <a:ext cx="4926203" cy="4107222"/>
          </a:xfrm>
          <a:prstGeom prst="rect">
            <a:avLst/>
          </a:prstGeom>
        </p:spPr>
      </p:pic>
    </p:spTree>
    <p:extLst>
      <p:ext uri="{BB962C8B-B14F-4D97-AF65-F5344CB8AC3E}">
        <p14:creationId xmlns:p14="http://schemas.microsoft.com/office/powerpoint/2010/main" val="396437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E1DE42-9336-6EFB-603F-9BC0B4FF7906}"/>
              </a:ext>
            </a:extLst>
          </p:cNvPr>
          <p:cNvSpPr/>
          <p:nvPr/>
        </p:nvSpPr>
        <p:spPr>
          <a:xfrm>
            <a:off x="0" y="1500726"/>
            <a:ext cx="12192000" cy="4763440"/>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764903" y="2584389"/>
            <a:ext cx="3378094" cy="1886414"/>
          </a:xfrm>
          <a:prstGeom prst="rect">
            <a:avLst/>
          </a:prstGeom>
        </p:spPr>
        <p:txBody>
          <a:bodyPr wrap="square" lIns="0" tIns="0" rIns="0" bIns="0" rtlCol="0" anchor="t">
            <a:spAutoFit/>
          </a:bodyPr>
          <a:lstStyle/>
          <a:p>
            <a:pPr algn="ctr">
              <a:lnSpc>
                <a:spcPts val="5040"/>
              </a:lnSpc>
            </a:pPr>
            <a:r>
              <a:rPr lang="en-US" sz="3200" dirty="0">
                <a:solidFill>
                  <a:srgbClr val="FFA508"/>
                </a:solidFill>
                <a:latin typeface="Poppins"/>
              </a:rPr>
              <a:t>Have you ever experienced Peer Pressure?</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933903" y="712378"/>
            <a:ext cx="723695" cy="668028"/>
            <a:chOff x="8418513" y="1203325"/>
            <a:chExt cx="185737" cy="171450"/>
          </a:xfrm>
          <a:solidFill>
            <a:srgbClr val="099FDA"/>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85F9BCC2-BFAD-8153-CF93-9836A4D98F91}"/>
              </a:ext>
            </a:extLst>
          </p:cNvPr>
          <p:cNvPicPr>
            <a:picLocks noChangeAspect="1"/>
          </p:cNvPicPr>
          <p:nvPr/>
        </p:nvPicPr>
        <p:blipFill>
          <a:blip r:embed="rId4"/>
          <a:stretch>
            <a:fillRect/>
          </a:stretch>
        </p:blipFill>
        <p:spPr>
          <a:xfrm>
            <a:off x="5046840" y="1500726"/>
            <a:ext cx="7145160" cy="4763440"/>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7056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FF0100"/>
                </a:solidFill>
                <a:latin typeface="Poppins" pitchFamily="2" charset="77"/>
                <a:cs typeface="Poppins" pitchFamily="2" charset="77"/>
              </a:rPr>
              <a:t>WHY DO WE GIVE IN TO PEER PRESSURE?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1657598" y="2234224"/>
            <a:ext cx="9995922" cy="1077218"/>
          </a:xfrm>
          <a:prstGeom prst="rect">
            <a:avLst/>
          </a:prstGeom>
          <a:noFill/>
        </p:spPr>
        <p:txBody>
          <a:bodyPr wrap="square" rtlCol="0">
            <a:spAutoFit/>
          </a:bodyPr>
          <a:lstStyle/>
          <a:p>
            <a:r>
              <a:rPr lang="en-US" sz="3200" dirty="0">
                <a:solidFill>
                  <a:srgbClr val="939598"/>
                </a:solidFill>
                <a:latin typeface="Poppins"/>
              </a:rPr>
              <a:t>There are many reasons why young people are susceptible to peer pressure. </a:t>
            </a:r>
          </a:p>
        </p:txBody>
      </p:sp>
      <p:sp>
        <p:nvSpPr>
          <p:cNvPr id="6" name="TextBox 5">
            <a:extLst>
              <a:ext uri="{FF2B5EF4-FFF2-40B4-BE49-F238E27FC236}">
                <a16:creationId xmlns:a16="http://schemas.microsoft.com/office/drawing/2014/main" id="{65932F83-3606-1A4F-945A-498C92C49D29}"/>
              </a:ext>
            </a:extLst>
          </p:cNvPr>
          <p:cNvSpPr txBox="1"/>
          <p:nvPr/>
        </p:nvSpPr>
        <p:spPr>
          <a:xfrm>
            <a:off x="1818273" y="3495102"/>
            <a:ext cx="1899920" cy="2062103"/>
          </a:xfrm>
          <a:prstGeom prst="rect">
            <a:avLst/>
          </a:prstGeom>
          <a:solidFill>
            <a:srgbClr val="FF0100"/>
          </a:solidFill>
        </p:spPr>
        <p:txBody>
          <a:bodyPr wrap="square" rtlCol="0">
            <a:spAutoFit/>
          </a:bodyPr>
          <a:lstStyle/>
          <a:p>
            <a:pPr marL="22225" lvl="1" algn="ctr"/>
            <a:r>
              <a:rPr lang="en-US" sz="3200" dirty="0">
                <a:solidFill>
                  <a:schemeClr val="bg1"/>
                </a:solidFill>
                <a:latin typeface="Poppins"/>
              </a:rPr>
              <a:t>It's natural to want to fit in </a:t>
            </a:r>
          </a:p>
        </p:txBody>
      </p:sp>
      <p:sp>
        <p:nvSpPr>
          <p:cNvPr id="7" name="TextBox 6">
            <a:extLst>
              <a:ext uri="{FF2B5EF4-FFF2-40B4-BE49-F238E27FC236}">
                <a16:creationId xmlns:a16="http://schemas.microsoft.com/office/drawing/2014/main" id="{5F2921E0-8061-4F91-A93C-173205317668}"/>
              </a:ext>
            </a:extLst>
          </p:cNvPr>
          <p:cNvSpPr txBox="1"/>
          <p:nvPr/>
        </p:nvSpPr>
        <p:spPr>
          <a:xfrm>
            <a:off x="3944039" y="3495102"/>
            <a:ext cx="4417763" cy="2062103"/>
          </a:xfrm>
          <a:prstGeom prst="rect">
            <a:avLst/>
          </a:prstGeom>
          <a:solidFill>
            <a:srgbClr val="FF0100">
              <a:alpha val="60000"/>
            </a:srgbClr>
          </a:solidFill>
        </p:spPr>
        <p:txBody>
          <a:bodyPr wrap="square" rtlCol="0">
            <a:spAutoFit/>
          </a:bodyPr>
          <a:lstStyle/>
          <a:p>
            <a:pPr marL="22225" lvl="1" algn="ctr"/>
            <a:r>
              <a:rPr lang="en-US" sz="3200" dirty="0">
                <a:solidFill>
                  <a:schemeClr val="bg1"/>
                </a:solidFill>
                <a:latin typeface="Poppins"/>
              </a:rPr>
              <a:t>Your brain is not yet assessing risks or thinking about consequences</a:t>
            </a:r>
          </a:p>
        </p:txBody>
      </p:sp>
      <p:sp>
        <p:nvSpPr>
          <p:cNvPr id="8" name="TextBox 7">
            <a:extLst>
              <a:ext uri="{FF2B5EF4-FFF2-40B4-BE49-F238E27FC236}">
                <a16:creationId xmlns:a16="http://schemas.microsoft.com/office/drawing/2014/main" id="{86A4BA3E-F579-C1C2-45D9-B31FC90FF06E}"/>
              </a:ext>
            </a:extLst>
          </p:cNvPr>
          <p:cNvSpPr txBox="1"/>
          <p:nvPr/>
        </p:nvSpPr>
        <p:spPr>
          <a:xfrm>
            <a:off x="8587648" y="3495102"/>
            <a:ext cx="2034177" cy="2062103"/>
          </a:xfrm>
          <a:prstGeom prst="rect">
            <a:avLst/>
          </a:prstGeom>
          <a:solidFill>
            <a:srgbClr val="FF5D04"/>
          </a:solidFill>
        </p:spPr>
        <p:txBody>
          <a:bodyPr wrap="square" rtlCol="0">
            <a:spAutoFit/>
          </a:bodyPr>
          <a:lstStyle/>
          <a:p>
            <a:pPr marL="22225" lvl="1" algn="ctr"/>
            <a:r>
              <a:rPr lang="en-US" sz="3200" dirty="0">
                <a:solidFill>
                  <a:schemeClr val="bg1"/>
                </a:solidFill>
                <a:latin typeface="Poppins"/>
              </a:rPr>
              <a:t>No one wants to feel left out. </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1" name="Content Placeholder 4" descr="Badge Question Mark with solid fill">
            <a:extLst>
              <a:ext uri="{FF2B5EF4-FFF2-40B4-BE49-F238E27FC236}">
                <a16:creationId xmlns:a16="http://schemas.microsoft.com/office/drawing/2014/main" id="{242B97E8-69A0-0039-3724-53442E807B9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743198" y="709512"/>
            <a:ext cx="914400" cy="914400"/>
          </a:xfrm>
        </p:spPr>
      </p:pic>
    </p:spTree>
    <p:extLst>
      <p:ext uri="{BB962C8B-B14F-4D97-AF65-F5344CB8AC3E}">
        <p14:creationId xmlns:p14="http://schemas.microsoft.com/office/powerpoint/2010/main" val="107077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C2393A-8F04-4B35-1E45-2916DA34074D}"/>
              </a:ext>
            </a:extLst>
          </p:cNvPr>
          <p:cNvPicPr>
            <a:picLocks noChangeAspect="1"/>
          </p:cNvPicPr>
          <p:nvPr/>
        </p:nvPicPr>
        <p:blipFill>
          <a:blip r:embed="rId2"/>
          <a:stretch>
            <a:fillRect/>
          </a:stretch>
        </p:blipFill>
        <p:spPr>
          <a:xfrm>
            <a:off x="5139344" y="1553380"/>
            <a:ext cx="7052655" cy="4701770"/>
          </a:xfrm>
          <a:prstGeom prst="rect">
            <a:avLst/>
          </a:prstGeom>
        </p:spPr>
      </p:pic>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3"/>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43D38AF3-F18E-713D-3651-464E53EBD22C}"/>
              </a:ext>
            </a:extLst>
          </p:cNvPr>
          <p:cNvSpPr txBox="1"/>
          <p:nvPr/>
        </p:nvSpPr>
        <p:spPr>
          <a:xfrm>
            <a:off x="716646" y="1767007"/>
            <a:ext cx="4734299" cy="1969770"/>
          </a:xfrm>
          <a:prstGeom prst="rect">
            <a:avLst/>
          </a:prstGeom>
          <a:solidFill>
            <a:srgbClr val="099FDA"/>
          </a:solidFill>
        </p:spPr>
        <p:txBody>
          <a:bodyPr wrap="square" lIns="182880" tIns="182880" rIns="182880" bIns="182880" rtlCol="0" anchor="t">
            <a:spAutoFit/>
          </a:bodyPr>
          <a:lstStyle/>
          <a:p>
            <a:r>
              <a:rPr lang="en-US" sz="2600" dirty="0">
                <a:solidFill>
                  <a:schemeClr val="bg1"/>
                </a:solidFill>
                <a:latin typeface="Poppins"/>
              </a:rPr>
              <a:t>Even though young people are more susceptible to peer pressure…</a:t>
            </a:r>
          </a:p>
        </p:txBody>
      </p:sp>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473429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100"/>
                </a:solidFill>
                <a:latin typeface="Poppins" pitchFamily="2" charset="77"/>
                <a:cs typeface="Poppins" pitchFamily="2" charset="77"/>
              </a:rPr>
              <a:t>MAKE A CHOICE!</a:t>
            </a:r>
          </a:p>
        </p:txBody>
      </p:sp>
      <p:sp>
        <p:nvSpPr>
          <p:cNvPr id="6" name="TextBox 5">
            <a:extLst>
              <a:ext uri="{FF2B5EF4-FFF2-40B4-BE49-F238E27FC236}">
                <a16:creationId xmlns:a16="http://schemas.microsoft.com/office/drawing/2014/main" id="{61731E52-31AB-A330-37C6-98B88F872A0B}"/>
              </a:ext>
            </a:extLst>
          </p:cNvPr>
          <p:cNvSpPr txBox="1"/>
          <p:nvPr/>
        </p:nvSpPr>
        <p:spPr>
          <a:xfrm>
            <a:off x="716646" y="3560913"/>
            <a:ext cx="4734299" cy="1169551"/>
          </a:xfrm>
          <a:prstGeom prst="rect">
            <a:avLst/>
          </a:prstGeom>
          <a:solidFill>
            <a:srgbClr val="022179"/>
          </a:solidFill>
        </p:spPr>
        <p:txBody>
          <a:bodyPr wrap="square" lIns="182880" tIns="182880" rIns="182880" bIns="182880" rtlCol="0" anchor="t">
            <a:spAutoFit/>
          </a:bodyPr>
          <a:lstStyle/>
          <a:p>
            <a:pPr marL="11113" lvl="1"/>
            <a:r>
              <a:rPr lang="en-US" sz="2600" dirty="0">
                <a:solidFill>
                  <a:schemeClr val="bg1"/>
                </a:solidFill>
                <a:latin typeface="Poppins"/>
              </a:rPr>
              <a:t>They still have the power to make a choice to resist!</a:t>
            </a:r>
          </a:p>
        </p:txBody>
      </p:sp>
      <p:pic>
        <p:nvPicPr>
          <p:cNvPr id="15" name="Graphic 14">
            <a:extLst>
              <a:ext uri="{FF2B5EF4-FFF2-40B4-BE49-F238E27FC236}">
                <a16:creationId xmlns:a16="http://schemas.microsoft.com/office/drawing/2014/main" id="{28DEE172-9657-68ED-66DF-C03BEFBDD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619" y="797780"/>
            <a:ext cx="702946" cy="702946"/>
          </a:xfrm>
          <a:prstGeom prst="rect">
            <a:avLst/>
          </a:prstGeom>
        </p:spPr>
      </p:pic>
      <p:pic>
        <p:nvPicPr>
          <p:cNvPr id="2" name="Picture 1">
            <a:extLst>
              <a:ext uri="{FF2B5EF4-FFF2-40B4-BE49-F238E27FC236}">
                <a16:creationId xmlns:a16="http://schemas.microsoft.com/office/drawing/2014/main" id="{44EAEE2A-F0C8-896E-5B5F-172B1216BEF2}"/>
              </a:ext>
            </a:extLst>
          </p:cNvPr>
          <p:cNvPicPr>
            <a:picLocks noChangeAspect="1"/>
          </p:cNvPicPr>
          <p:nvPr/>
        </p:nvPicPr>
        <p:blipFill>
          <a:blip r:embed="rId6"/>
          <a:srcRect/>
          <a:stretch/>
        </p:blipFill>
        <p:spPr>
          <a:xfrm>
            <a:off x="170881" y="554430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90782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89432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FF0100"/>
                </a:solidFill>
                <a:latin typeface="Poppins" pitchFamily="2" charset="77"/>
                <a:cs typeface="Poppins" pitchFamily="2" charset="77"/>
              </a:rPr>
              <a:t>CHOOSE TO RESIST PEER PRESSURE</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Man with solid fill">
            <a:extLst>
              <a:ext uri="{FF2B5EF4-FFF2-40B4-BE49-F238E27FC236}">
                <a16:creationId xmlns:a16="http://schemas.microsoft.com/office/drawing/2014/main" id="{C2DCE027-6E13-0880-40A4-D2B9E2B68E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9807" y="711741"/>
            <a:ext cx="914400" cy="914400"/>
          </a:xfrm>
          <a:prstGeom prst="rect">
            <a:avLst/>
          </a:prstGeom>
        </p:spPr>
      </p:pic>
      <p:pic>
        <p:nvPicPr>
          <p:cNvPr id="6" name="Picture 5">
            <a:extLst>
              <a:ext uri="{FF2B5EF4-FFF2-40B4-BE49-F238E27FC236}">
                <a16:creationId xmlns:a16="http://schemas.microsoft.com/office/drawing/2014/main" id="{DEDB5D0A-0BEE-ADEE-A8C4-DD99CCA645D4}"/>
              </a:ext>
            </a:extLst>
          </p:cNvPr>
          <p:cNvPicPr>
            <a:picLocks noChangeAspect="1"/>
          </p:cNvPicPr>
          <p:nvPr/>
        </p:nvPicPr>
        <p:blipFill>
          <a:blip r:embed="rId8"/>
          <a:srcRect/>
          <a:stretch/>
        </p:blipFill>
        <p:spPr>
          <a:xfrm>
            <a:off x="170881" y="5554466"/>
            <a:ext cx="594022" cy="594022"/>
          </a:xfrm>
          <a:prstGeom prst="rect">
            <a:avLst/>
          </a:prstGeom>
          <a:effectLst>
            <a:glow rad="150533">
              <a:schemeClr val="bg1">
                <a:alpha val="40000"/>
              </a:schemeClr>
            </a:glow>
          </a:effectLst>
        </p:spPr>
      </p:pic>
      <p:pic>
        <p:nvPicPr>
          <p:cNvPr id="7" name="Online Media 6" title="Dealing With Peer Pressure">
            <a:hlinkClick r:id="" action="ppaction://media"/>
            <a:extLst>
              <a:ext uri="{FF2B5EF4-FFF2-40B4-BE49-F238E27FC236}">
                <a16:creationId xmlns:a16="http://schemas.microsoft.com/office/drawing/2014/main" id="{7B1E22C0-C926-4D22-BCAC-998706923A61}"/>
              </a:ext>
            </a:extLst>
          </p:cNvPr>
          <p:cNvPicPr>
            <a:picLocks noRot="1" noChangeAspect="1"/>
          </p:cNvPicPr>
          <p:nvPr>
            <a:videoFile r:link="rId1"/>
          </p:nvPr>
        </p:nvPicPr>
        <p:blipFill>
          <a:blip r:embed="rId9"/>
          <a:stretch>
            <a:fillRect/>
          </a:stretch>
        </p:blipFill>
        <p:spPr>
          <a:xfrm>
            <a:off x="2790712" y="1981837"/>
            <a:ext cx="6092031" cy="3441998"/>
          </a:xfrm>
          <a:prstGeom prst="rect">
            <a:avLst/>
          </a:prstGeom>
        </p:spPr>
      </p:pic>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1CCEC-02D6-48DE-BAC9-BF95A038F2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52FD1F-E3FE-4E90-8D2E-6617633B5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3CA6B-5E81-42AC-B227-99B52C6B98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TotalTime>
  <Words>381</Words>
  <Application>Microsoft Office PowerPoint</Application>
  <PresentationFormat>Widescreen</PresentationFormat>
  <Paragraphs>61</Paragraphs>
  <Slides>16</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Poppins</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32</cp:revision>
  <dcterms:created xsi:type="dcterms:W3CDTF">2023-01-04T20:45:09Z</dcterms:created>
  <dcterms:modified xsi:type="dcterms:W3CDTF">2023-06-30T22:01:33Z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